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Kanit"/>
      <p:regular r:id="rId17"/>
    </p:embeddedFont>
    <p:embeddedFont>
      <p:font typeface="Kanit"/>
      <p:regular r:id="rId18"/>
    </p:embeddedFont>
    <p:embeddedFont>
      <p:font typeface="Kanit"/>
      <p:regular r:id="rId19"/>
    </p:embeddedFont>
    <p:embeddedFont>
      <p:font typeface="Kanit"/>
      <p:regular r:id="rId20"/>
    </p:embeddedFont>
    <p:embeddedFont>
      <p:font typeface="Martel Sans Light"/>
      <p:regular r:id="rId21"/>
    </p:embeddedFont>
    <p:embeddedFont>
      <p:font typeface="Martel Sans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4-10.svg>
</file>

<file path=ppt/media/image-4-2.png>
</file>

<file path=ppt/media/image-4-3.png>
</file>

<file path=ppt/media/image-4-4.svg>
</file>

<file path=ppt/media/image-4-5.png>
</file>

<file path=ppt/media/image-4-6.png>
</file>

<file path=ppt/media/image-4-7.svg>
</file>

<file path=ppt/media/image-4-8.png>
</file>

<file path=ppt/media/image-4-9.png>
</file>

<file path=ppt/media/image-5-1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png"/><Relationship Id="rId10" Type="http://schemas.openxmlformats.org/officeDocument/2006/relationships/image" Target="../media/image-4-10.svg"/><Relationship Id="rId11" Type="http://schemas.openxmlformats.org/officeDocument/2006/relationships/slideLayout" Target="../slideLayouts/slideLayout5.xml"/><Relationship Id="rId1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482221"/>
            <a:ext cx="4928354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EchoTune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324124" y="4412218"/>
            <a:ext cx="746855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Discover the next generation of music streaming for modern creators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061" y="491728"/>
            <a:ext cx="7716679" cy="31487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350"/>
              </a:lnSpc>
              <a:buNone/>
            </a:pPr>
            <a:r>
              <a:rPr lang="en-US" sz="99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Join the Movement</a:t>
            </a:r>
            <a:endParaRPr lang="en-US" sz="9900" dirty="0"/>
          </a:p>
        </p:txBody>
      </p:sp>
      <p:sp>
        <p:nvSpPr>
          <p:cNvPr id="4" name="Text 1"/>
          <p:cNvSpPr/>
          <p:nvPr/>
        </p:nvSpPr>
        <p:spPr>
          <a:xfrm>
            <a:off x="6200061" y="3908108"/>
            <a:ext cx="7716679" cy="856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EchoTune is more than a streaming platform—it's a revolution in how music connects creators with listeners. We're building a sustainable ecosystem where talent thrives, discovery feels real, and every play counts.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200061" y="4965383"/>
            <a:ext cx="3769162" cy="1582579"/>
          </a:xfrm>
          <a:prstGeom prst="roundRect">
            <a:avLst>
              <a:gd name="adj" fmla="val 1691"/>
            </a:avLst>
          </a:prstGeom>
          <a:solidFill>
            <a:srgbClr val="2F2B54"/>
          </a:solidFill>
          <a:ln/>
        </p:spPr>
      </p:sp>
      <p:sp>
        <p:nvSpPr>
          <p:cNvPr id="6" name="Text 3"/>
          <p:cNvSpPr/>
          <p:nvPr/>
        </p:nvSpPr>
        <p:spPr>
          <a:xfrm>
            <a:off x="6378416" y="5143738"/>
            <a:ext cx="2099191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For Investors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6378416" y="5513070"/>
            <a:ext cx="3412450" cy="856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Tap into a $15B+ market with a differentiated model and underserved user segments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10147578" y="4965383"/>
            <a:ext cx="3769162" cy="1582579"/>
          </a:xfrm>
          <a:prstGeom prst="roundRect">
            <a:avLst>
              <a:gd name="adj" fmla="val 1691"/>
            </a:avLst>
          </a:prstGeom>
          <a:solidFill>
            <a:srgbClr val="2F2B54"/>
          </a:solidFill>
          <a:ln/>
        </p:spPr>
      </p:sp>
      <p:sp>
        <p:nvSpPr>
          <p:cNvPr id="9" name="Text 6"/>
          <p:cNvSpPr/>
          <p:nvPr/>
        </p:nvSpPr>
        <p:spPr>
          <a:xfrm>
            <a:off x="10325933" y="5143738"/>
            <a:ext cx="2099191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For Artists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0325933" y="5513070"/>
            <a:ext cx="3412450" cy="571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Get discovered, build fans, and earn fairly from day one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6200061" y="6726317"/>
            <a:ext cx="7716679" cy="1011555"/>
          </a:xfrm>
          <a:prstGeom prst="roundRect">
            <a:avLst>
              <a:gd name="adj" fmla="val 2646"/>
            </a:avLst>
          </a:prstGeom>
          <a:solidFill>
            <a:srgbClr val="2F2B54"/>
          </a:solidFill>
          <a:ln/>
        </p:spPr>
      </p:sp>
      <p:sp>
        <p:nvSpPr>
          <p:cNvPr id="12" name="Text 9"/>
          <p:cNvSpPr/>
          <p:nvPr/>
        </p:nvSpPr>
        <p:spPr>
          <a:xfrm>
            <a:off x="6378416" y="6904673"/>
            <a:ext cx="2099191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For Listeners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6378416" y="7274004"/>
            <a:ext cx="7359968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Experience music discovery that feels personal and authentic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1818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065032"/>
            <a:ext cx="3942636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The EchoTune Vision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837724" y="4871799"/>
            <a:ext cx="12954952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EchoTune reimagines music streaming through the lens of creator empowerment and listener connection. In a crowded market dominated by algorithmic feeds and generic playlists, EchoTune puts human curation at the center, enabling artists to tell their stories directly while giving listeners meaningful discovery experiences.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837724" y="6112550"/>
            <a:ext cx="1295495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Our platform bridges the gap between emerging artists and engaged audiences, creating a community where music feels personal again.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880" y="992743"/>
            <a:ext cx="7630239" cy="1112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750"/>
              </a:lnSpc>
              <a:buNone/>
            </a:pPr>
            <a:r>
              <a:rPr lang="en-US" sz="70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The Core Problem</a:t>
            </a:r>
            <a:endParaRPr lang="en-US" sz="7000" dirty="0"/>
          </a:p>
        </p:txBody>
      </p:sp>
      <p:sp>
        <p:nvSpPr>
          <p:cNvPr id="4" name="Shape 1"/>
          <p:cNvSpPr/>
          <p:nvPr/>
        </p:nvSpPr>
        <p:spPr>
          <a:xfrm>
            <a:off x="756880" y="2389465"/>
            <a:ext cx="3720465" cy="2631758"/>
          </a:xfrm>
          <a:prstGeom prst="roundRect">
            <a:avLst>
              <a:gd name="adj" fmla="val 4169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020" y="2389465"/>
            <a:ext cx="91440" cy="263175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37511" y="2601516"/>
            <a:ext cx="222611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Creator Frustration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037511" y="2993231"/>
            <a:ext cx="3227784" cy="1815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Independent artists struggle with algorithmic invisibility. Playlist placement is opaque, compensation is unclear, and direct listener relationships are impossible to build.</a:t>
            </a:r>
            <a:endParaRPr lang="en-US" sz="1450" dirty="0"/>
          </a:p>
        </p:txBody>
      </p:sp>
      <p:sp>
        <p:nvSpPr>
          <p:cNvPr id="8" name="Shape 4"/>
          <p:cNvSpPr/>
          <p:nvPr/>
        </p:nvSpPr>
        <p:spPr>
          <a:xfrm>
            <a:off x="4666536" y="2389465"/>
            <a:ext cx="3720584" cy="2631758"/>
          </a:xfrm>
          <a:prstGeom prst="roundRect">
            <a:avLst>
              <a:gd name="adj" fmla="val 4169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676" y="2389465"/>
            <a:ext cx="91440" cy="263175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947166" y="2601516"/>
            <a:ext cx="222611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Listener Fatigue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4947166" y="2993231"/>
            <a:ext cx="3227903" cy="1513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Endless algorithmic recommendations feel impersonal. Discovery feels random, and users crave authentic stories behind the music they love.</a:t>
            </a:r>
            <a:endParaRPr lang="en-US" sz="1450" dirty="0"/>
          </a:p>
        </p:txBody>
      </p:sp>
      <p:sp>
        <p:nvSpPr>
          <p:cNvPr id="12" name="Shape 7"/>
          <p:cNvSpPr/>
          <p:nvPr/>
        </p:nvSpPr>
        <p:spPr>
          <a:xfrm>
            <a:off x="756880" y="5210413"/>
            <a:ext cx="3720465" cy="2026444"/>
          </a:xfrm>
          <a:prstGeom prst="roundRect">
            <a:avLst>
              <a:gd name="adj" fmla="val 5415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020" y="5210413"/>
            <a:ext cx="91440" cy="202644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37511" y="5422463"/>
            <a:ext cx="222611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Platform Limitation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1037511" y="5814179"/>
            <a:ext cx="3227784" cy="1210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Existing streaming platforms prioritize major labels and ad revenue over artist sustainability and meaningful user experiences.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11304"/>
            <a:ext cx="4879658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EchoTune's Unique Features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837724" y="1718072"/>
            <a:ext cx="3629501" cy="3030379"/>
          </a:xfrm>
          <a:prstGeom prst="roundRect">
            <a:avLst>
              <a:gd name="adj" fmla="val 1037"/>
            </a:avLst>
          </a:prstGeom>
          <a:solidFill>
            <a:srgbClr val="2F2B54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155" y="1927503"/>
            <a:ext cx="628293" cy="628293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9914" y="2100263"/>
            <a:ext cx="282654" cy="28265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47155" y="2765227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Artist Spotlight</a:t>
            </a:r>
            <a:endParaRPr lang="en-US" sz="1900" dirty="0"/>
          </a:p>
        </p:txBody>
      </p:sp>
      <p:sp>
        <p:nvSpPr>
          <p:cNvPr id="8" name="Text 3"/>
          <p:cNvSpPr/>
          <p:nvPr/>
        </p:nvSpPr>
        <p:spPr>
          <a:xfrm>
            <a:off x="1047155" y="3198852"/>
            <a:ext cx="3210639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Direct creator profiles with behind-the-scenes content, tour updates, and exclusive releases—no algorithm gatekeeping.</a:t>
            </a:r>
            <a:endParaRPr lang="en-US" sz="1600" dirty="0"/>
          </a:p>
        </p:txBody>
      </p:sp>
      <p:sp>
        <p:nvSpPr>
          <p:cNvPr id="9" name="Shape 4"/>
          <p:cNvSpPr/>
          <p:nvPr/>
        </p:nvSpPr>
        <p:spPr>
          <a:xfrm>
            <a:off x="4676656" y="1718072"/>
            <a:ext cx="3629620" cy="3030379"/>
          </a:xfrm>
          <a:prstGeom prst="roundRect">
            <a:avLst>
              <a:gd name="adj" fmla="val 1037"/>
            </a:avLst>
          </a:prstGeom>
          <a:solidFill>
            <a:srgbClr val="2F2B54"/>
          </a:solidFill>
          <a:ln/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6087" y="1927503"/>
            <a:ext cx="628293" cy="628293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58847" y="2100263"/>
            <a:ext cx="282654" cy="28265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4886087" y="2765227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Human Curation</a:t>
            </a:r>
            <a:endParaRPr lang="en-US" sz="1900" dirty="0"/>
          </a:p>
        </p:txBody>
      </p:sp>
      <p:sp>
        <p:nvSpPr>
          <p:cNvPr id="13" name="Text 6"/>
          <p:cNvSpPr/>
          <p:nvPr/>
        </p:nvSpPr>
        <p:spPr>
          <a:xfrm>
            <a:off x="4886087" y="3198852"/>
            <a:ext cx="3210758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Curated playlists from real music lovers and influencers, not just algorithmic recommendations.</a:t>
            </a: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837724" y="4957882"/>
            <a:ext cx="7468553" cy="2360295"/>
          </a:xfrm>
          <a:prstGeom prst="roundRect">
            <a:avLst>
              <a:gd name="adj" fmla="val 1331"/>
            </a:avLst>
          </a:prstGeom>
          <a:solidFill>
            <a:srgbClr val="2F2B54"/>
          </a:solidFill>
          <a:ln/>
        </p:spPr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7155" y="5167313"/>
            <a:ext cx="628293" cy="628293"/>
          </a:xfrm>
          <a:prstGeom prst="rect">
            <a:avLst/>
          </a:prstGeom>
        </p:spPr>
      </p:pic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19914" y="5340072"/>
            <a:ext cx="282654" cy="282654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1047155" y="6005036"/>
            <a:ext cx="2525554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Fair Creator Economics</a:t>
            </a:r>
            <a:endParaRPr lang="en-US" sz="1900" dirty="0"/>
          </a:p>
        </p:txBody>
      </p:sp>
      <p:sp>
        <p:nvSpPr>
          <p:cNvPr id="18" name="Text 9"/>
          <p:cNvSpPr/>
          <p:nvPr/>
        </p:nvSpPr>
        <p:spPr>
          <a:xfrm>
            <a:off x="1047155" y="6438662"/>
            <a:ext cx="7049691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Transparent revenue sharing and direct fan support mechanisms that pay artists equitably for their work.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61304"/>
            <a:ext cx="4121587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User Experience Design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324124" y="2877503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For Listeners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24124" y="3394948"/>
            <a:ext cx="347876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Personalized discovery through trusted curators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24124" y="4138255"/>
            <a:ext cx="347876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Direct connection with artists via messages and content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324124" y="4881563"/>
            <a:ext cx="347876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Seamless playlist sharing with curated recommendations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324124" y="5624870"/>
            <a:ext cx="347876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Offline listening and high-fidelity audio options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321528" y="2877503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For Creators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0321528" y="3394948"/>
            <a:ext cx="347876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Analytics dashboard with real fan insights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0321528" y="4138255"/>
            <a:ext cx="347876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Direct messaging with engaged listeners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0321528" y="4881563"/>
            <a:ext cx="347876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Release tools for singles and exclusive drops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321528" y="5624870"/>
            <a:ext cx="347876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Revenue tracking with monthly payouts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88902"/>
            <a:ext cx="4208740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The Market Opportunity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324124" y="2495669"/>
            <a:ext cx="7468553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 global music streaming market reached $15.2B in 2023 and continues growing at 10% annually. Independent artists now represent 25% of streams on major platforms, yet receive only 12% of revenue—a massive opportunity for a platform that serves them better.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324124" y="4176117"/>
            <a:ext cx="2314932" cy="691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25%</a:t>
            </a:r>
            <a:endParaRPr lang="en-US" sz="5400" dirty="0"/>
          </a:p>
        </p:txBody>
      </p:sp>
      <p:sp>
        <p:nvSpPr>
          <p:cNvPr id="6" name="Text 3"/>
          <p:cNvSpPr/>
          <p:nvPr/>
        </p:nvSpPr>
        <p:spPr>
          <a:xfrm>
            <a:off x="6324124" y="5128974"/>
            <a:ext cx="2314932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Independent Artist Streams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24124" y="5870615"/>
            <a:ext cx="231493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Growing share of total music consumption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900874" y="4176117"/>
            <a:ext cx="2314932" cy="691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65M</a:t>
            </a:r>
            <a:endParaRPr lang="en-US" sz="5400" dirty="0"/>
          </a:p>
        </p:txBody>
      </p:sp>
      <p:sp>
        <p:nvSpPr>
          <p:cNvPr id="9" name="Text 6"/>
          <p:cNvSpPr/>
          <p:nvPr/>
        </p:nvSpPr>
        <p:spPr>
          <a:xfrm>
            <a:off x="8900874" y="5128974"/>
            <a:ext cx="2314932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Independent Artists Globally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8900874" y="5870615"/>
            <a:ext cx="231493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Underserved by existing platforms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1477625" y="4176117"/>
            <a:ext cx="2314932" cy="691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$15.2B</a:t>
            </a:r>
            <a:endParaRPr lang="en-US" sz="5400" dirty="0"/>
          </a:p>
        </p:txBody>
      </p:sp>
      <p:sp>
        <p:nvSpPr>
          <p:cNvPr id="12" name="Text 9"/>
          <p:cNvSpPr/>
          <p:nvPr/>
        </p:nvSpPr>
        <p:spPr>
          <a:xfrm>
            <a:off x="11477625" y="5128974"/>
            <a:ext cx="2314932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Streaming Market Size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11477625" y="5870615"/>
            <a:ext cx="231493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Fast-growing industry segment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99016"/>
            <a:ext cx="3942636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Monetization Strategy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9772" y="1610558"/>
            <a:ext cx="8750737" cy="59200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97678" y="3960082"/>
            <a:ext cx="1593425" cy="1028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EchoTune Revenue Streams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8879111" y="5634069"/>
            <a:ext cx="2370502" cy="685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Creator partnerships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8879111" y="6423089"/>
            <a:ext cx="2370502" cy="58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Artist commissions &amp; fan support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3323784" y="5805516"/>
            <a:ext cx="2370502" cy="342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Brand partnerships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3323784" y="6251844"/>
            <a:ext cx="2370502" cy="58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Sponsored playlists &amp; campaigns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3323784" y="2123353"/>
            <a:ext cx="2370502" cy="685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Platform ecosystem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3323784" y="2912373"/>
            <a:ext cx="2370502" cy="58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Centralized growth &amp; reinvestment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8894292" y="2123353"/>
            <a:ext cx="2370502" cy="685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Premium subscriptions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8894292" y="2912373"/>
            <a:ext cx="2370502" cy="58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$9.99/month consumer tier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27453"/>
            <a:ext cx="3996214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Go-to-Market Strategy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837724" y="2334220"/>
            <a:ext cx="209431" cy="261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01</a:t>
            </a:r>
            <a:endParaRPr lang="en-US" sz="16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2667238"/>
            <a:ext cx="3629501" cy="228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7724" y="2817614"/>
            <a:ext cx="3083004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Phase 1: Creator Onboarding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837724" y="3251240"/>
            <a:ext cx="3629501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Launch with 10,000 independent artists through partnerships with music communities and creator networks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4676656" y="2334220"/>
            <a:ext cx="209431" cy="261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02</a:t>
            </a:r>
            <a:endParaRPr lang="en-US" sz="16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656" y="2667238"/>
            <a:ext cx="3629620" cy="2286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676656" y="2817614"/>
            <a:ext cx="3221474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Phase 2: Community Building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4676656" y="3251240"/>
            <a:ext cx="3629620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Grow listener base through referral programs and influencer partnerships, targeting music enthusiasts and playlist curators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837724" y="4957882"/>
            <a:ext cx="209431" cy="261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03</a:t>
            </a:r>
            <a:endParaRPr lang="en-US" sz="16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5270063"/>
            <a:ext cx="7468553" cy="228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37724" y="5441275"/>
            <a:ext cx="3209092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Phase 3: Scale &amp; Partnerships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837724" y="5874901"/>
            <a:ext cx="746855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Expand artist roster, introduce premium features, and secure brand partnerships for sustainable growth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98007"/>
            <a:ext cx="3942636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Why EchoTune Wins</a:t>
            </a:r>
            <a:endParaRPr lang="en-US" sz="3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2004774"/>
            <a:ext cx="1047274" cy="125670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94428" y="2214205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Creator-First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2094428" y="2647831"/>
            <a:ext cx="621184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Built for artists, not labels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261479"/>
            <a:ext cx="1047274" cy="125670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94428" y="3470910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Community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2094428" y="3904536"/>
            <a:ext cx="621184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Human connection matters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4518184"/>
            <a:ext cx="1047274" cy="125670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94428" y="4727615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Transparent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2094428" y="5161240"/>
            <a:ext cx="621184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Clear economics and metrics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5774888"/>
            <a:ext cx="1047274" cy="125670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94428" y="5984319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Authentic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2094428" y="6417945"/>
            <a:ext cx="621184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Real curation, real stories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2025-11-02T08:20:21Z</dcterms:created>
  <dcterms:modified xsi:type="dcterms:W3CDTF">2025-11-02T08:20:21Z</dcterms:modified>
</cp:coreProperties>
</file>